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handoutMasterIdLst>
    <p:handoutMasterId r:id="rId17"/>
  </p:handoutMasterIdLst>
  <p:sldIdLst>
    <p:sldId id="256" r:id="rId2"/>
    <p:sldId id="257" r:id="rId3"/>
    <p:sldId id="267" r:id="rId4"/>
    <p:sldId id="268" r:id="rId5"/>
    <p:sldId id="269" r:id="rId6"/>
    <p:sldId id="270" r:id="rId7"/>
    <p:sldId id="271" r:id="rId8"/>
    <p:sldId id="272" r:id="rId9"/>
    <p:sldId id="274" r:id="rId10"/>
    <p:sldId id="275" r:id="rId11"/>
    <p:sldId id="276" r:id="rId12"/>
    <p:sldId id="277" r:id="rId13"/>
    <p:sldId id="278" r:id="rId14"/>
    <p:sldId id="27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706" autoAdjust="0"/>
  </p:normalViewPr>
  <p:slideViewPr>
    <p:cSldViewPr>
      <p:cViewPr varScale="1">
        <p:scale>
          <a:sx n="67" d="100"/>
          <a:sy n="67" d="100"/>
        </p:scale>
        <p:origin x="568" y="44"/>
      </p:cViewPr>
      <p:guideLst/>
    </p:cSldViewPr>
  </p:slideViewPr>
  <p:notesTextViewPr>
    <p:cViewPr>
      <p:scale>
        <a:sx n="1" d="1"/>
        <a:sy n="1" d="1"/>
      </p:scale>
      <p:origin x="0" y="0"/>
    </p:cViewPr>
  </p:notesTextViewPr>
  <p:notesViewPr>
    <p:cSldViewPr showGuides="1">
      <p:cViewPr varScale="1">
        <p:scale>
          <a:sx n="95" d="100"/>
          <a:sy n="95" d="100"/>
        </p:scale>
        <p:origin x="358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1C5132-FFA3-4B02-9F09-22FCF40EFA74}" type="datetimeFigureOut">
              <a:rPr lang="en-US" smtClean="0"/>
              <a:t>8/23/2021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3C20D7-F8F1-4196-9585-26F31AFC85C9}" type="slidenum">
              <a:rPr lang="en-US" smtClean="0"/>
              <a:t>‹#›</a:t>
            </a:fld>
            <a:endParaRPr lang="en-US"/>
          </a:p>
        </p:txBody>
      </p:sp>
    </p:spTree>
    <p:extLst>
      <p:ext uri="{BB962C8B-B14F-4D97-AF65-F5344CB8AC3E}">
        <p14:creationId xmlns:p14="http://schemas.microsoft.com/office/powerpoint/2010/main" val="4168162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6E42C9-243F-4DC5-AFF6-9D56B5FA9D63}" type="datetimeFigureOut">
              <a:rPr lang="en-US" smtClean="0"/>
              <a:t>8/23/2021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EC444-603B-4F09-9A06-5917518DD901}" type="slidenum">
              <a:rPr lang="en-US" smtClean="0"/>
              <a:t>‹#›</a:t>
            </a:fld>
            <a:endParaRPr lang="en-US"/>
          </a:p>
        </p:txBody>
      </p:sp>
    </p:spTree>
    <p:extLst>
      <p:ext uri="{BB962C8B-B14F-4D97-AF65-F5344CB8AC3E}">
        <p14:creationId xmlns:p14="http://schemas.microsoft.com/office/powerpoint/2010/main" val="87425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AEC444-603B-4F09-9A06-5917518DD901}" type="slidenum">
              <a:rPr lang="en-US" smtClean="0"/>
              <a:t>1</a:t>
            </a:fld>
            <a:endParaRPr lang="en-US"/>
          </a:p>
        </p:txBody>
      </p:sp>
    </p:spTree>
    <p:extLst>
      <p:ext uri="{BB962C8B-B14F-4D97-AF65-F5344CB8AC3E}">
        <p14:creationId xmlns:p14="http://schemas.microsoft.com/office/powerpoint/2010/main" val="40391545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p:cNvSpPr/>
          <p:nvPr/>
        </p:nvSpPr>
        <p:spPr bwMode="invGray">
          <a:xfrm>
            <a:off x="0" y="3936697"/>
            <a:ext cx="12192000" cy="210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201" y="4114800"/>
            <a:ext cx="10515598" cy="1158446"/>
          </a:xfrm>
        </p:spPr>
        <p:txBody>
          <a:bodyPr anchor="b">
            <a:normAutofit/>
          </a:bodyPr>
          <a:lstStyle>
            <a:lvl1pPr algn="l">
              <a:defRPr sz="52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838201" y="5338170"/>
            <a:ext cx="10515598" cy="474836"/>
          </a:xfrm>
        </p:spPr>
        <p:txBody>
          <a:bodyPr/>
          <a:lstStyle>
            <a:lvl1pPr marL="0" indent="0" algn="l">
              <a:spcBef>
                <a:spcPts val="0"/>
              </a:spcBef>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3072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8/23/2021</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78755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41693" y="365125"/>
            <a:ext cx="1600200" cy="5811838"/>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85344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8/23/2021</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77025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dirty="0"/>
          </a:p>
        </p:txBody>
      </p:sp>
      <p:sp>
        <p:nvSpPr>
          <p:cNvPr id="4" name="Date Placeholder 4"/>
          <p:cNvSpPr>
            <a:spLocks noGrp="1"/>
          </p:cNvSpPr>
          <p:nvPr>
            <p:ph type="dt" sz="half" idx="10"/>
          </p:nvPr>
        </p:nvSpPr>
        <p:spPr/>
        <p:txBody>
          <a:bodyPr/>
          <a:lstStyle/>
          <a:p>
            <a:fld id="{B0FE2824-C2A0-4931-BB32-60B24BDBB3CC}" type="datetimeFigureOut">
              <a:rPr lang="en-US" smtClean="0"/>
              <a:t>8/23/2021</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1557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bwMode="ltGray">
          <a:xfrm>
            <a:off x="0" y="3276600"/>
            <a:ext cx="12192000" cy="27632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3429000"/>
            <a:ext cx="9601200" cy="1838519"/>
          </a:xfrm>
        </p:spPr>
        <p:txBody>
          <a:bodyPr anchor="b">
            <a:normAutofit/>
          </a:bodyPr>
          <a:lstStyle>
            <a:lvl1pPr>
              <a:defRPr sz="52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41248" y="5340096"/>
            <a:ext cx="9601200" cy="475488"/>
          </a:xfrm>
        </p:spPr>
        <p:txBody>
          <a:bodyPr/>
          <a:lstStyle>
            <a:lvl1pPr marL="0" indent="0">
              <a:spcBef>
                <a:spcPts val="0"/>
              </a:spcBef>
              <a:buNone/>
              <a:defRPr sz="24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91735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5224"/>
          </a:xfrm>
        </p:spPr>
        <p:txBody>
          <a:bodyPr/>
          <a:lstStyle/>
          <a:p>
            <a:r>
              <a:rPr lang="en-US"/>
              <a:t>Click to edit Master title style</a:t>
            </a:r>
          </a:p>
        </p:txBody>
      </p:sp>
      <p:sp>
        <p:nvSpPr>
          <p:cNvPr id="3" name="Content Placeholder 2"/>
          <p:cNvSpPr>
            <a:spLocks noGrp="1"/>
          </p:cNvSpPr>
          <p:nvPr>
            <p:ph sz="half" idx="1"/>
          </p:nvPr>
        </p:nvSpPr>
        <p:spPr>
          <a:xfrm>
            <a:off x="8382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8/23/2021</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631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8397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61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61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6"/>
          <p:cNvSpPr>
            <a:spLocks noGrp="1"/>
          </p:cNvSpPr>
          <p:nvPr>
            <p:ph type="ftr" sz="quarter" idx="11"/>
          </p:nvPr>
        </p:nvSpPr>
        <p:spPr/>
        <p:txBody>
          <a:bodyPr/>
          <a:lstStyle/>
          <a:p>
            <a:endParaRPr lang="en-US"/>
          </a:p>
        </p:txBody>
      </p:sp>
      <p:sp>
        <p:nvSpPr>
          <p:cNvPr id="7" name="Date Placeholder 7"/>
          <p:cNvSpPr>
            <a:spLocks noGrp="1"/>
          </p:cNvSpPr>
          <p:nvPr>
            <p:ph type="dt" sz="half" idx="10"/>
          </p:nvPr>
        </p:nvSpPr>
        <p:spPr/>
        <p:txBody>
          <a:bodyPr/>
          <a:lstStyle/>
          <a:p>
            <a:fld id="{B0FE2824-C2A0-4931-BB32-60B24BDBB3CC}" type="datetimeFigureOut">
              <a:rPr lang="en-US" smtClean="0"/>
              <a:t>8/23/2021</a:t>
            </a:fld>
            <a:endParaRPr lang="en-US"/>
          </a:p>
        </p:txBody>
      </p:sp>
      <p:sp>
        <p:nvSpPr>
          <p:cNvPr id="9" name="Slide Number Placeholder 8"/>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144799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2"/>
          <p:cNvSpPr>
            <a:spLocks noGrp="1"/>
          </p:cNvSpPr>
          <p:nvPr>
            <p:ph type="ftr" sz="quarter" idx="11"/>
          </p:nvPr>
        </p:nvSpPr>
        <p:spPr/>
        <p:txBody>
          <a:bodyPr/>
          <a:lstStyle/>
          <a:p>
            <a:endParaRPr lang="en-US"/>
          </a:p>
        </p:txBody>
      </p:sp>
      <p:sp>
        <p:nvSpPr>
          <p:cNvPr id="3" name="Date Placeholder 3"/>
          <p:cNvSpPr>
            <a:spLocks noGrp="1"/>
          </p:cNvSpPr>
          <p:nvPr>
            <p:ph type="dt" sz="half" idx="10"/>
          </p:nvPr>
        </p:nvSpPr>
        <p:spPr/>
        <p:txBody>
          <a:bodyPr/>
          <a:lstStyle/>
          <a:p>
            <a:fld id="{B0FE2824-C2A0-4931-BB32-60B24BDBB3CC}" type="datetimeFigureOut">
              <a:rPr lang="en-US" smtClean="0"/>
              <a:t>8/23/2021</a:t>
            </a:fld>
            <a:endParaRPr lang="en-US"/>
          </a:p>
        </p:txBody>
      </p:sp>
      <p:sp>
        <p:nvSpPr>
          <p:cNvPr id="5" name="Slide Number Placeholder 4"/>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5634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1"/>
          <p:cNvSpPr>
            <a:spLocks noGrp="1"/>
          </p:cNvSpPr>
          <p:nvPr>
            <p:ph type="ftr" sz="quarter" idx="11"/>
          </p:nvPr>
        </p:nvSpPr>
        <p:spPr/>
        <p:txBody>
          <a:bodyPr/>
          <a:lstStyle/>
          <a:p>
            <a:endParaRPr lang="en-US"/>
          </a:p>
        </p:txBody>
      </p:sp>
      <p:sp>
        <p:nvSpPr>
          <p:cNvPr id="2" name="Date Placeholder 2"/>
          <p:cNvSpPr>
            <a:spLocks noGrp="1"/>
          </p:cNvSpPr>
          <p:nvPr>
            <p:ph type="dt" sz="half" idx="10"/>
          </p:nvPr>
        </p:nvSpPr>
        <p:spPr/>
        <p:txBody>
          <a:bodyPr/>
          <a:lstStyle/>
          <a:p>
            <a:fld id="{B0FE2824-C2A0-4931-BB32-60B24BDBB3CC}" type="datetimeFigureOut">
              <a:rPr lang="en-US" smtClean="0"/>
              <a:t>8/23/2021</a:t>
            </a:fld>
            <a:endParaRPr lang="en-US"/>
          </a:p>
        </p:txBody>
      </p:sp>
      <p:sp>
        <p:nvSpPr>
          <p:cNvPr id="4" name="Slide Number Placeholder 3"/>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66730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4000"/>
            <a:ext cx="3429000" cy="19050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838200" y="685800"/>
            <a:ext cx="6400800" cy="52578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24800" y="3581400"/>
            <a:ext cx="3429000"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8/23/2021</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97896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7048"/>
            <a:ext cx="3429000" cy="1901952"/>
          </a:xfrm>
        </p:spPr>
        <p:txBody>
          <a:bodyPr anchor="b">
            <a:normAutofit/>
          </a:bodyPr>
          <a:lstStyle>
            <a:lvl1pPr>
              <a:defRPr sz="340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838198" y="685800"/>
            <a:ext cx="6400800" cy="5257800"/>
          </a:xfrm>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24800" y="3581400"/>
            <a:ext cx="3428999"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8/23/2021</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2527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6492239"/>
            <a:ext cx="12188825" cy="3657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6"/>
            <a:ext cx="10515600" cy="114522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3"/>
          <p:cNvSpPr>
            <a:spLocks noGrp="1"/>
          </p:cNvSpPr>
          <p:nvPr>
            <p:ph type="ftr" sz="quarter" idx="3"/>
          </p:nvPr>
        </p:nvSpPr>
        <p:spPr>
          <a:xfrm>
            <a:off x="381000" y="6549715"/>
            <a:ext cx="8442158" cy="229237"/>
          </a:xfrm>
          <a:prstGeom prst="rect">
            <a:avLst/>
          </a:prstGeom>
        </p:spPr>
        <p:txBody>
          <a:bodyPr vert="horz" lIns="91440" tIns="45720" rIns="91440" bIns="45720" rtlCol="0" anchor="ctr"/>
          <a:lstStyle>
            <a:lvl1pPr algn="l">
              <a:defRPr sz="1100">
                <a:solidFill>
                  <a:schemeClr val="bg1">
                    <a:lumMod val="40000"/>
                    <a:lumOff val="60000"/>
                  </a:schemeClr>
                </a:solidFill>
              </a:defRPr>
            </a:lvl1pPr>
          </a:lstStyle>
          <a:p>
            <a:endParaRPr lang="en-US" dirty="0"/>
          </a:p>
        </p:txBody>
      </p:sp>
      <p:sp>
        <p:nvSpPr>
          <p:cNvPr id="4" name="Date Placeholder 4"/>
          <p:cNvSpPr>
            <a:spLocks noGrp="1"/>
          </p:cNvSpPr>
          <p:nvPr>
            <p:ph type="dt" sz="half" idx="2"/>
          </p:nvPr>
        </p:nvSpPr>
        <p:spPr>
          <a:xfrm>
            <a:off x="9685939" y="6549715"/>
            <a:ext cx="1667860"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0FE2824-C2A0-4931-BB32-60B24BDBB3CC}" type="datetimeFigureOut">
              <a:rPr lang="en-US" smtClean="0"/>
              <a:pPr/>
              <a:t>8/23/2021</a:t>
            </a:fld>
            <a:endParaRPr lang="en-US"/>
          </a:p>
        </p:txBody>
      </p:sp>
      <p:sp>
        <p:nvSpPr>
          <p:cNvPr id="6" name="Slide Number Placeholder 5"/>
          <p:cNvSpPr>
            <a:spLocks noGrp="1"/>
          </p:cNvSpPr>
          <p:nvPr>
            <p:ph type="sldNum" sz="quarter" idx="4"/>
          </p:nvPr>
        </p:nvSpPr>
        <p:spPr>
          <a:xfrm>
            <a:off x="11353799" y="6549715"/>
            <a:ext cx="446361"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13333A4-2EF1-4B79-B68C-AB20E66B4822}" type="slidenum">
              <a:rPr lang="en-US" smtClean="0"/>
              <a:pPr/>
              <a:t>‹#›</a:t>
            </a:fld>
            <a:endParaRPr lang="en-US"/>
          </a:p>
        </p:txBody>
      </p:sp>
    </p:spTree>
    <p:extLst>
      <p:ext uri="{BB962C8B-B14F-4D97-AF65-F5344CB8AC3E}">
        <p14:creationId xmlns:p14="http://schemas.microsoft.com/office/powerpoint/2010/main" val="115587165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www.connecticutmag.com/issues/features/real-estate-2020-the-stats-on-connecticut-towns-and-cities/article_5b21a36a-687b-11ea-8a7e-534f5cf472a2.htm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connecticutmag.com/issues/features/real-estate-2020-the-stats-on-connecticut-towns-and-cities/article_5b21a36a-687b-11ea-8a7e-534f5cf472a2.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CT Real Estate Review</a:t>
            </a:r>
          </a:p>
        </p:txBody>
      </p:sp>
      <p:sp>
        <p:nvSpPr>
          <p:cNvPr id="3" name="Subtitle 2"/>
          <p:cNvSpPr>
            <a:spLocks noGrp="1"/>
          </p:cNvSpPr>
          <p:nvPr>
            <p:ph type="subTitle" idx="1"/>
          </p:nvPr>
        </p:nvSpPr>
        <p:spPr/>
        <p:txBody>
          <a:bodyPr>
            <a:normAutofit fontScale="92500"/>
          </a:bodyPr>
          <a:lstStyle/>
          <a:p>
            <a:r>
              <a:rPr lang="en-US" dirty="0"/>
              <a:t>Data Analysis review of single-family sales price &amp; venues in Connecticut, U.S</a:t>
            </a:r>
          </a:p>
        </p:txBody>
      </p:sp>
    </p:spTree>
    <p:extLst>
      <p:ext uri="{BB962C8B-B14F-4D97-AF65-F5344CB8AC3E}">
        <p14:creationId xmlns:p14="http://schemas.microsoft.com/office/powerpoint/2010/main" val="214272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D8139-0D6A-4E05-A301-19BB37DFB5F6}"/>
              </a:ext>
            </a:extLst>
          </p:cNvPr>
          <p:cNvSpPr>
            <a:spLocks noGrp="1"/>
          </p:cNvSpPr>
          <p:nvPr>
            <p:ph type="title"/>
          </p:nvPr>
        </p:nvSpPr>
        <p:spPr/>
        <p:txBody>
          <a:bodyPr/>
          <a:lstStyle/>
          <a:p>
            <a:r>
              <a:rPr lang="en-US" dirty="0"/>
              <a:t>Clusters Continued</a:t>
            </a:r>
          </a:p>
        </p:txBody>
      </p:sp>
      <p:pic>
        <p:nvPicPr>
          <p:cNvPr id="4" name="Content Placeholder 3" descr="Graphical user interface, text, application&#10;&#10;Description automatically generated">
            <a:extLst>
              <a:ext uri="{FF2B5EF4-FFF2-40B4-BE49-F238E27FC236}">
                <a16:creationId xmlns:a16="http://schemas.microsoft.com/office/drawing/2014/main" id="{7576699F-62B0-4EE8-A7FB-9E6832AF8FC0}"/>
              </a:ext>
            </a:extLst>
          </p:cNvPr>
          <p:cNvPicPr>
            <a:picLocks noGrp="1"/>
          </p:cNvPicPr>
          <p:nvPr>
            <p:ph idx="1"/>
          </p:nvPr>
        </p:nvPicPr>
        <p:blipFill rotWithShape="1">
          <a:blip r:embed="rId2"/>
          <a:srcRect l="7175" t="51879" r="49704" b="21475"/>
          <a:stretch/>
        </p:blipFill>
        <p:spPr bwMode="auto">
          <a:xfrm>
            <a:off x="381000" y="1905000"/>
            <a:ext cx="7885968" cy="2639553"/>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331539D8-384C-414B-9153-39AF0AF280F7}"/>
              </a:ext>
            </a:extLst>
          </p:cNvPr>
          <p:cNvSpPr txBox="1"/>
          <p:nvPr/>
        </p:nvSpPr>
        <p:spPr>
          <a:xfrm>
            <a:off x="304800" y="1491300"/>
            <a:ext cx="6097712" cy="375552"/>
          </a:xfrm>
          <a:prstGeom prst="rect">
            <a:avLst/>
          </a:prstGeom>
          <a:noFill/>
        </p:spPr>
        <p:txBody>
          <a:bodyPr wrap="square">
            <a:spAutoFit/>
          </a:bodyPr>
          <a:lstStyle/>
          <a:p>
            <a:pPr marL="0" marR="0">
              <a:lnSpc>
                <a:spcPct val="107000"/>
              </a:lnSpc>
              <a:spcBef>
                <a:spcPts val="0"/>
              </a:spcBef>
              <a:spcAft>
                <a:spcPts val="800"/>
              </a:spcAft>
            </a:pPr>
            <a:r>
              <a:rPr lang="en-US" sz="1800" dirty="0">
                <a:effectLst/>
                <a:latin typeface="Century Schoolbook" panose="02040604050505020304" pitchFamily="18" charset="0"/>
                <a:ea typeface="Calibri" panose="020F0502020204030204" pitchFamily="34" charset="0"/>
                <a:cs typeface="Times New Roman" panose="02020603050405020304" pitchFamily="18" charset="0"/>
              </a:rPr>
              <a:t>Cluster 3</a:t>
            </a:r>
          </a:p>
        </p:txBody>
      </p:sp>
      <p:pic>
        <p:nvPicPr>
          <p:cNvPr id="7" name="Picture 6" descr="Graphical user interface, text&#10;&#10;Description automatically generated">
            <a:extLst>
              <a:ext uri="{FF2B5EF4-FFF2-40B4-BE49-F238E27FC236}">
                <a16:creationId xmlns:a16="http://schemas.microsoft.com/office/drawing/2014/main" id="{16A1E959-3023-45DA-8FFF-BC0442272E47}"/>
              </a:ext>
            </a:extLst>
          </p:cNvPr>
          <p:cNvPicPr/>
          <p:nvPr/>
        </p:nvPicPr>
        <p:blipFill rotWithShape="1">
          <a:blip r:embed="rId3"/>
          <a:srcRect l="7849" t="55774" r="51393" b="37993"/>
          <a:stretch/>
        </p:blipFill>
        <p:spPr bwMode="auto">
          <a:xfrm>
            <a:off x="533400" y="5715000"/>
            <a:ext cx="6637655" cy="549275"/>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0A9C5B01-383F-4DB1-A02A-29C935397E12}"/>
              </a:ext>
            </a:extLst>
          </p:cNvPr>
          <p:cNvSpPr txBox="1"/>
          <p:nvPr/>
        </p:nvSpPr>
        <p:spPr>
          <a:xfrm>
            <a:off x="306512" y="5178924"/>
            <a:ext cx="6096000" cy="375552"/>
          </a:xfrm>
          <a:prstGeom prst="rect">
            <a:avLst/>
          </a:prstGeom>
          <a:noFill/>
        </p:spPr>
        <p:txBody>
          <a:bodyPr wrap="square">
            <a:spAutoFit/>
          </a:bodyPr>
          <a:lstStyle/>
          <a:p>
            <a:pPr marL="0" marR="0">
              <a:lnSpc>
                <a:spcPct val="107000"/>
              </a:lnSpc>
              <a:spcBef>
                <a:spcPts val="0"/>
              </a:spcBef>
              <a:spcAft>
                <a:spcPts val="800"/>
              </a:spcAft>
            </a:pPr>
            <a:r>
              <a:rPr lang="en-US" sz="1800" dirty="0">
                <a:effectLst/>
                <a:latin typeface="Century Schoolbook" panose="02040604050505020304" pitchFamily="18" charset="0"/>
                <a:ea typeface="Calibri" panose="020F0502020204030204" pitchFamily="34" charset="0"/>
                <a:cs typeface="Times New Roman" panose="02020603050405020304" pitchFamily="18" charset="0"/>
              </a:rPr>
              <a:t>Cluster 4</a:t>
            </a:r>
          </a:p>
        </p:txBody>
      </p:sp>
    </p:spTree>
    <p:extLst>
      <p:ext uri="{BB962C8B-B14F-4D97-AF65-F5344CB8AC3E}">
        <p14:creationId xmlns:p14="http://schemas.microsoft.com/office/powerpoint/2010/main" val="374507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F3BB-DE74-437F-AC94-11D2AD976618}"/>
              </a:ext>
            </a:extLst>
          </p:cNvPr>
          <p:cNvSpPr>
            <a:spLocks noGrp="1"/>
          </p:cNvSpPr>
          <p:nvPr>
            <p:ph type="title"/>
          </p:nvPr>
        </p:nvSpPr>
        <p:spPr/>
        <p:txBody>
          <a:bodyPr/>
          <a:lstStyle/>
          <a:p>
            <a:r>
              <a:rPr lang="en-US" dirty="0"/>
              <a:t>Clusters Continued</a:t>
            </a:r>
          </a:p>
        </p:txBody>
      </p:sp>
      <p:pic>
        <p:nvPicPr>
          <p:cNvPr id="4" name="Content Placeholder 3">
            <a:extLst>
              <a:ext uri="{FF2B5EF4-FFF2-40B4-BE49-F238E27FC236}">
                <a16:creationId xmlns:a16="http://schemas.microsoft.com/office/drawing/2014/main" id="{EA83B687-9FB8-4212-823D-F431BB993400}"/>
              </a:ext>
            </a:extLst>
          </p:cNvPr>
          <p:cNvPicPr>
            <a:picLocks noGrp="1"/>
          </p:cNvPicPr>
          <p:nvPr>
            <p:ph idx="1"/>
          </p:nvPr>
        </p:nvPicPr>
        <p:blipFill rotWithShape="1">
          <a:blip r:embed="rId2"/>
          <a:srcRect l="7342" t="51256" r="47849" b="27396"/>
          <a:stretch/>
        </p:blipFill>
        <p:spPr bwMode="auto">
          <a:xfrm>
            <a:off x="381000" y="1981200"/>
            <a:ext cx="8194670" cy="2114733"/>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09BA3E88-7730-4D6D-8516-91407B3D9EC9}"/>
              </a:ext>
            </a:extLst>
          </p:cNvPr>
          <p:cNvSpPr txBox="1"/>
          <p:nvPr/>
        </p:nvSpPr>
        <p:spPr>
          <a:xfrm>
            <a:off x="419100" y="1510350"/>
            <a:ext cx="6097712" cy="375552"/>
          </a:xfrm>
          <a:prstGeom prst="rect">
            <a:avLst/>
          </a:prstGeom>
          <a:noFill/>
        </p:spPr>
        <p:txBody>
          <a:bodyPr wrap="square">
            <a:spAutoFit/>
          </a:bodyPr>
          <a:lstStyle/>
          <a:p>
            <a:pPr marL="0" marR="0">
              <a:lnSpc>
                <a:spcPct val="107000"/>
              </a:lnSpc>
              <a:spcBef>
                <a:spcPts val="0"/>
              </a:spcBef>
              <a:spcAft>
                <a:spcPts val="800"/>
              </a:spcAft>
            </a:pPr>
            <a:r>
              <a:rPr lang="en-US" sz="1800" dirty="0">
                <a:effectLst/>
                <a:latin typeface="Century Schoolbook" panose="02040604050505020304" pitchFamily="18" charset="0"/>
                <a:ea typeface="Calibri" panose="020F0502020204030204" pitchFamily="34" charset="0"/>
                <a:cs typeface="Times New Roman" panose="02020603050405020304" pitchFamily="18" charset="0"/>
              </a:rPr>
              <a:t>Cluster 5</a:t>
            </a:r>
          </a:p>
        </p:txBody>
      </p:sp>
      <p:pic>
        <p:nvPicPr>
          <p:cNvPr id="7" name="Picture 6" descr="Graphical user interface, application&#10;&#10;Description automatically generated">
            <a:extLst>
              <a:ext uri="{FF2B5EF4-FFF2-40B4-BE49-F238E27FC236}">
                <a16:creationId xmlns:a16="http://schemas.microsoft.com/office/drawing/2014/main" id="{2C32E012-D993-4C56-93A7-C858BFC145CB}"/>
              </a:ext>
            </a:extLst>
          </p:cNvPr>
          <p:cNvPicPr/>
          <p:nvPr/>
        </p:nvPicPr>
        <p:blipFill rotWithShape="1">
          <a:blip r:embed="rId3"/>
          <a:srcRect l="7342" t="72288" r="64388" b="17584"/>
          <a:stretch/>
        </p:blipFill>
        <p:spPr bwMode="auto">
          <a:xfrm>
            <a:off x="419100" y="4953000"/>
            <a:ext cx="6680200" cy="1296035"/>
          </a:xfrm>
          <a:prstGeom prst="rect">
            <a:avLst/>
          </a:prstGeom>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5CF73FCF-5DCE-4597-836D-941F16906D9B}"/>
              </a:ext>
            </a:extLst>
          </p:cNvPr>
          <p:cNvSpPr txBox="1"/>
          <p:nvPr/>
        </p:nvSpPr>
        <p:spPr>
          <a:xfrm>
            <a:off x="304800" y="4379007"/>
            <a:ext cx="6097712" cy="364395"/>
          </a:xfrm>
          <a:prstGeom prst="rect">
            <a:avLst/>
          </a:prstGeom>
          <a:noFill/>
        </p:spPr>
        <p:txBody>
          <a:bodyPr wrap="square">
            <a:spAutoFit/>
          </a:bodyPr>
          <a:lstStyle/>
          <a:p>
            <a:pPr marL="0" marR="0">
              <a:lnSpc>
                <a:spcPct val="107000"/>
              </a:lnSpc>
              <a:spcBef>
                <a:spcPts val="0"/>
              </a:spcBef>
              <a:spcAft>
                <a:spcPts val="800"/>
              </a:spcAft>
            </a:pPr>
            <a:r>
              <a:rPr lang="en-US" sz="1800" dirty="0">
                <a:effectLst/>
                <a:latin typeface="Century Schoolbook" panose="02040604050505020304" pitchFamily="18" charset="0"/>
                <a:ea typeface="Calibri" panose="020F0502020204030204" pitchFamily="34" charset="0"/>
                <a:cs typeface="Times New Roman" panose="02020603050405020304" pitchFamily="18" charset="0"/>
              </a:rPr>
              <a:t>Average Single-family home price, 2019 Clusters</a:t>
            </a:r>
          </a:p>
        </p:txBody>
      </p:sp>
    </p:spTree>
    <p:extLst>
      <p:ext uri="{BB962C8B-B14F-4D97-AF65-F5344CB8AC3E}">
        <p14:creationId xmlns:p14="http://schemas.microsoft.com/office/powerpoint/2010/main" val="3333874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8CCFE-80BA-4126-A929-EF7F30AEC7A3}"/>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0CB4B97B-01A9-411C-9921-AE430F83350E}"/>
              </a:ext>
            </a:extLst>
          </p:cNvPr>
          <p:cNvSpPr>
            <a:spLocks noGrp="1"/>
          </p:cNvSpPr>
          <p:nvPr>
            <p:ph idx="1"/>
          </p:nvPr>
        </p:nvSpPr>
        <p:spPr/>
        <p:txBody>
          <a:bodyPr/>
          <a:lstStyle/>
          <a:p>
            <a:r>
              <a:rPr lang="en-US" dirty="0"/>
              <a:t>Cluster 4 and 5 best opportunity for Return on Investment (ROI)</a:t>
            </a:r>
          </a:p>
          <a:p>
            <a:r>
              <a:rPr lang="en-US" dirty="0"/>
              <a:t>Cluster 4 and 5 have single family home price range of  $596,500 (Cluster 5) - $1,215,000 (Cluster 4)</a:t>
            </a:r>
          </a:p>
          <a:p>
            <a:r>
              <a:rPr lang="en-US" dirty="0"/>
              <a:t>Cluster 4 most common venue = “Gym”</a:t>
            </a:r>
          </a:p>
          <a:p>
            <a:r>
              <a:rPr lang="en-US" dirty="0"/>
              <a:t>Cluster 5 variety of venue categories = “Bookstore”, “Butcher”, “Concert Hall”, “Garden”, “Gym/Fitness Center”, “Scenic Lookout”, “State Park”</a:t>
            </a:r>
          </a:p>
          <a:p>
            <a:r>
              <a:rPr lang="en-US" sz="1800" dirty="0">
                <a:effectLst/>
                <a:latin typeface="Century Schoolbook" panose="02040604050505020304" pitchFamily="18" charset="0"/>
                <a:ea typeface="Calibri" panose="020F0502020204030204" pitchFamily="34" charset="0"/>
                <a:cs typeface="Times New Roman" panose="02020603050405020304" pitchFamily="18" charset="0"/>
              </a:rPr>
              <a:t>Opportunity for a Real Estate investment firm to determine whether residential real estate or commercial (venue) investments might yield the highest return on investment</a:t>
            </a:r>
          </a:p>
          <a:p>
            <a:r>
              <a:rPr lang="en-US" sz="1800" dirty="0">
                <a:latin typeface="Century Schoolbook" panose="02040604050505020304" pitchFamily="18" charset="0"/>
                <a:ea typeface="Calibri" panose="020F0502020204030204" pitchFamily="34" charset="0"/>
                <a:cs typeface="Times New Roman" panose="02020603050405020304" pitchFamily="18" charset="0"/>
              </a:rPr>
              <a:t>D</a:t>
            </a:r>
            <a:r>
              <a:rPr lang="en-US" sz="1800" dirty="0">
                <a:effectLst/>
                <a:latin typeface="Century Schoolbook" panose="02040604050505020304" pitchFamily="18" charset="0"/>
                <a:ea typeface="Calibri" panose="020F0502020204030204" pitchFamily="34" charset="0"/>
                <a:cs typeface="Times New Roman" panose="02020603050405020304" pitchFamily="18" charset="0"/>
              </a:rPr>
              <a:t>ifferent approaches can be tried in clustering that might yield different results. This should be further explored in future studies. </a:t>
            </a:r>
            <a:endParaRPr lang="en-US" dirty="0">
              <a:latin typeface="Century Schoolbook" panose="02040604050505020304" pitchFamily="18" charset="0"/>
            </a:endParaRPr>
          </a:p>
        </p:txBody>
      </p:sp>
    </p:spTree>
    <p:extLst>
      <p:ext uri="{BB962C8B-B14F-4D97-AF65-F5344CB8AC3E}">
        <p14:creationId xmlns:p14="http://schemas.microsoft.com/office/powerpoint/2010/main" val="3309907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80F4-56E1-49F8-BC8B-2A3416347DBE}"/>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33F87AED-19CF-44FC-A5FC-FFB8074A23F8}"/>
              </a:ext>
            </a:extLst>
          </p:cNvPr>
          <p:cNvSpPr>
            <a:spLocks noGrp="1"/>
          </p:cNvSpPr>
          <p:nvPr>
            <p:ph idx="1"/>
          </p:nvPr>
        </p:nvSpPr>
        <p:spPr/>
        <p:txBody>
          <a:bodyPr/>
          <a:lstStyle/>
          <a:p>
            <a:pPr marL="0" marR="0" indent="0">
              <a:lnSpc>
                <a:spcPct val="107000"/>
              </a:lnSpc>
              <a:spcBef>
                <a:spcPts val="0"/>
              </a:spcBef>
              <a:spcAft>
                <a:spcPts val="800"/>
              </a:spcAft>
              <a:buNone/>
            </a:pPr>
            <a:r>
              <a:rPr lang="en-US" sz="1800" dirty="0">
                <a:effectLst/>
                <a:latin typeface="Century Schoolbook" panose="02040604050505020304" pitchFamily="18" charset="0"/>
                <a:ea typeface="Calibri" panose="020F0502020204030204" pitchFamily="34" charset="0"/>
                <a:cs typeface="Times New Roman" panose="02020603050405020304" pitchFamily="18" charset="0"/>
              </a:rPr>
              <a:t>As a result of this study several interesting hypotheses were determined: </a:t>
            </a:r>
          </a:p>
          <a:p>
            <a:pPr marL="342900" marR="0" lvl="0" indent="-342900">
              <a:lnSpc>
                <a:spcPct val="107000"/>
              </a:lnSpc>
              <a:spcBef>
                <a:spcPts val="0"/>
              </a:spcBef>
              <a:spcAft>
                <a:spcPts val="0"/>
              </a:spcAft>
              <a:buFont typeface="+mj-lt"/>
              <a:buAutoNum type="arabicPeriod"/>
            </a:pPr>
            <a:r>
              <a:rPr lang="en-US" sz="1800" dirty="0">
                <a:effectLst/>
                <a:latin typeface="Century Schoolbook" panose="02040604050505020304" pitchFamily="18" charset="0"/>
                <a:ea typeface="Calibri" panose="020F0502020204030204" pitchFamily="34" charset="0"/>
                <a:cs typeface="Times New Roman" panose="02020603050405020304" pitchFamily="18" charset="0"/>
              </a:rPr>
              <a:t>Fairfield County, CT has the highest median single family home prices</a:t>
            </a:r>
          </a:p>
          <a:p>
            <a:pPr marL="342900" marR="0" lvl="0" indent="-342900">
              <a:lnSpc>
                <a:spcPct val="107000"/>
              </a:lnSpc>
              <a:spcBef>
                <a:spcPts val="0"/>
              </a:spcBef>
              <a:spcAft>
                <a:spcPts val="0"/>
              </a:spcAft>
              <a:buFont typeface="+mj-lt"/>
              <a:buAutoNum type="arabicPeriod"/>
            </a:pPr>
            <a:r>
              <a:rPr lang="en-US" sz="1800" dirty="0">
                <a:effectLst/>
                <a:latin typeface="Century Schoolbook" panose="02040604050505020304" pitchFamily="18" charset="0"/>
                <a:ea typeface="Calibri" panose="020F0502020204030204" pitchFamily="34" charset="0"/>
                <a:cs typeface="Times New Roman" panose="02020603050405020304" pitchFamily="18" charset="0"/>
              </a:rPr>
              <a:t>Within Fairfield County, there are 100 different venue categories providing a wide range of entertainment, activities, restaurants, and social involvement. </a:t>
            </a:r>
          </a:p>
          <a:p>
            <a:pPr marL="342900" marR="0" lvl="0" indent="-342900">
              <a:lnSpc>
                <a:spcPct val="107000"/>
              </a:lnSpc>
              <a:spcBef>
                <a:spcPts val="0"/>
              </a:spcBef>
              <a:spcAft>
                <a:spcPts val="800"/>
              </a:spcAft>
              <a:buFont typeface="+mj-lt"/>
              <a:buAutoNum type="arabicPeriod"/>
            </a:pPr>
            <a:r>
              <a:rPr lang="en-US" sz="1800" dirty="0">
                <a:effectLst/>
                <a:latin typeface="Century Schoolbook" panose="02040604050505020304" pitchFamily="18" charset="0"/>
                <a:ea typeface="Calibri" panose="020F0502020204030204" pitchFamily="34" charset="0"/>
                <a:cs typeface="Times New Roman" panose="02020603050405020304" pitchFamily="18" charset="0"/>
              </a:rPr>
              <a:t>Of the Clustered venue categories based on Median single-family price we have determined that the Real estate investment opportunity resides in Cluster 4 or 5 providing a home price range of almost 600k to 1.2 million dollars. Of those two Clusters, Cluster 5 provided a wider range of venue categories. </a:t>
            </a:r>
          </a:p>
          <a:p>
            <a:endParaRPr lang="en-US" dirty="0">
              <a:latin typeface="Century Schoolbook" panose="02040604050505020304" pitchFamily="18" charset="0"/>
            </a:endParaRPr>
          </a:p>
        </p:txBody>
      </p:sp>
    </p:spTree>
    <p:extLst>
      <p:ext uri="{BB962C8B-B14F-4D97-AF65-F5344CB8AC3E}">
        <p14:creationId xmlns:p14="http://schemas.microsoft.com/office/powerpoint/2010/main" val="3684473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6BDDD-DCC9-493E-B970-4CED828BBECA}"/>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1B25F093-6F5E-45E1-B26E-E7F77339EC28}"/>
              </a:ext>
            </a:extLst>
          </p:cNvPr>
          <p:cNvSpPr>
            <a:spLocks noGrp="1"/>
          </p:cNvSpPr>
          <p:nvPr>
            <p:ph idx="1"/>
          </p:nvPr>
        </p:nvSpPr>
        <p:spPr/>
        <p:txBody>
          <a:bodyPr/>
          <a:lstStyle/>
          <a:p>
            <a:r>
              <a:rPr lang="en-US" b="1" dirty="0" err="1"/>
              <a:t>Forsquare</a:t>
            </a:r>
            <a:r>
              <a:rPr lang="en-US" b="1" dirty="0"/>
              <a:t> API</a:t>
            </a:r>
          </a:p>
          <a:p>
            <a:br>
              <a:rPr lang="en-US" dirty="0"/>
            </a:br>
            <a:r>
              <a:rPr lang="en-US" b="1" i="0" dirty="0">
                <a:effectLst/>
                <a:latin typeface="Century Schoolbook" panose="02040604050505020304" pitchFamily="18" charset="0"/>
                <a:hlinkClick r:id="rId2"/>
              </a:rPr>
              <a:t>https://www.connecticutmag.com/issues/features/real-estate-2020-the-stats-on-connecticut-towns-and-cities/article_5b21a36a-687b-11ea-8a7e-534f5cf472a2.html</a:t>
            </a:r>
            <a:endParaRPr lang="en-US" b="1" i="0" dirty="0">
              <a:effectLst/>
              <a:latin typeface="Century Schoolbook" panose="02040604050505020304" pitchFamily="18" charset="0"/>
            </a:endParaRPr>
          </a:p>
          <a:p>
            <a:r>
              <a:rPr lang="en-US" b="1" i="0" dirty="0">
                <a:effectLst/>
                <a:latin typeface="Century Schoolbook" panose="02040604050505020304" pitchFamily="18" charset="0"/>
              </a:rPr>
              <a:t>Microsoft Excel Geography Data Type</a:t>
            </a:r>
            <a:endParaRPr lang="en-US" b="1" dirty="0">
              <a:latin typeface="Century Schoolbook" panose="02040604050505020304" pitchFamily="18" charset="0"/>
            </a:endParaRPr>
          </a:p>
        </p:txBody>
      </p:sp>
    </p:spTree>
    <p:extLst>
      <p:ext uri="{BB962C8B-B14F-4D97-AF65-F5344CB8AC3E}">
        <p14:creationId xmlns:p14="http://schemas.microsoft.com/office/powerpoint/2010/main" val="309993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Analysis review of single-family sales price &amp; venues in Connecticut, U.S</a:t>
            </a:r>
          </a:p>
        </p:txBody>
      </p:sp>
      <p:sp>
        <p:nvSpPr>
          <p:cNvPr id="3" name="Content Placeholder 2"/>
          <p:cNvSpPr>
            <a:spLocks noGrp="1"/>
          </p:cNvSpPr>
          <p:nvPr>
            <p:ph idx="1"/>
          </p:nvPr>
        </p:nvSpPr>
        <p:spPr/>
        <p:txBody>
          <a:bodyPr/>
          <a:lstStyle/>
          <a:p>
            <a:r>
              <a:rPr lang="en-US" dirty="0"/>
              <a:t>Introduction</a:t>
            </a:r>
          </a:p>
          <a:p>
            <a:pPr lvl="1"/>
            <a:r>
              <a:rPr lang="en-US" dirty="0"/>
              <a:t>Description &amp; Background</a:t>
            </a:r>
          </a:p>
          <a:p>
            <a:pPr lvl="1"/>
            <a:r>
              <a:rPr lang="en-US" dirty="0"/>
              <a:t>Data Description</a:t>
            </a:r>
          </a:p>
          <a:p>
            <a:r>
              <a:rPr lang="en-US" dirty="0"/>
              <a:t>Methodology</a:t>
            </a:r>
          </a:p>
          <a:p>
            <a:r>
              <a:rPr lang="en-US" dirty="0"/>
              <a:t>Discussion</a:t>
            </a:r>
          </a:p>
          <a:p>
            <a:r>
              <a:rPr lang="en-US" dirty="0"/>
              <a:t>Conclusion</a:t>
            </a:r>
          </a:p>
        </p:txBody>
      </p:sp>
    </p:spTree>
    <p:extLst>
      <p:ext uri="{BB962C8B-B14F-4D97-AF65-F5344CB8AC3E}">
        <p14:creationId xmlns:p14="http://schemas.microsoft.com/office/powerpoint/2010/main" val="68219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FDD5B-03E3-4C1F-BB0A-C003F0F59B39}"/>
              </a:ext>
            </a:extLst>
          </p:cNvPr>
          <p:cNvSpPr>
            <a:spLocks noGrp="1"/>
          </p:cNvSpPr>
          <p:nvPr>
            <p:ph type="title"/>
          </p:nvPr>
        </p:nvSpPr>
        <p:spPr/>
        <p:txBody>
          <a:bodyPr/>
          <a:lstStyle/>
          <a:p>
            <a:r>
              <a:rPr lang="en-US" dirty="0"/>
              <a:t>Introduction: Description &amp; Background</a:t>
            </a:r>
          </a:p>
        </p:txBody>
      </p:sp>
      <p:sp>
        <p:nvSpPr>
          <p:cNvPr id="3" name="Content Placeholder 2">
            <a:extLst>
              <a:ext uri="{FF2B5EF4-FFF2-40B4-BE49-F238E27FC236}">
                <a16:creationId xmlns:a16="http://schemas.microsoft.com/office/drawing/2014/main" id="{A0D94D24-3EF3-47E5-8248-1D1028B38CA9}"/>
              </a:ext>
            </a:extLst>
          </p:cNvPr>
          <p:cNvSpPr>
            <a:spLocks noGrp="1"/>
          </p:cNvSpPr>
          <p:nvPr>
            <p:ph idx="1"/>
          </p:nvPr>
        </p:nvSpPr>
        <p:spPr/>
        <p:txBody>
          <a:bodyPr/>
          <a:lstStyle/>
          <a:p>
            <a:r>
              <a:rPr lang="en-US" sz="1800" dirty="0">
                <a:effectLst/>
                <a:latin typeface="Century Schoolbook" panose="02040604050505020304" pitchFamily="18" charset="0"/>
                <a:ea typeface="Calibri" panose="020F0502020204030204" pitchFamily="34" charset="0"/>
                <a:cs typeface="Times New Roman" panose="02020603050405020304" pitchFamily="18" charset="0"/>
              </a:rPr>
              <a:t>A Residential Real Estate Firm is determining which county of Connecticut, U.S.A to start their business in based on Single Family Home sales, Housing Sale Prices and top venue categories. The goal of the firm is to determine which county will yield the highest profit.  </a:t>
            </a:r>
          </a:p>
          <a:p>
            <a:r>
              <a:rPr lang="en-US" sz="1800" dirty="0">
                <a:latin typeface="Century Schoolbook" panose="02040604050505020304" pitchFamily="18" charset="0"/>
                <a:ea typeface="Calibri" panose="020F0502020204030204" pitchFamily="34" charset="0"/>
                <a:cs typeface="Times New Roman" panose="02020603050405020304" pitchFamily="18" charset="0"/>
              </a:rPr>
              <a:t>Connecticut (CT) stats:</a:t>
            </a:r>
          </a:p>
          <a:p>
            <a:pPr lvl="1"/>
            <a:r>
              <a:rPr lang="en-US" dirty="0">
                <a:latin typeface="Century Schoolbook" panose="02040604050505020304" pitchFamily="18" charset="0"/>
                <a:ea typeface="Calibri" panose="020F0502020204030204" pitchFamily="34" charset="0"/>
                <a:cs typeface="Times New Roman" panose="02020603050405020304" pitchFamily="18" charset="0"/>
              </a:rPr>
              <a:t>S</a:t>
            </a:r>
            <a:r>
              <a:rPr lang="en-US" sz="1800" dirty="0">
                <a:effectLst/>
                <a:latin typeface="Century Schoolbook" panose="02040604050505020304" pitchFamily="18" charset="0"/>
                <a:ea typeface="Calibri" panose="020F0502020204030204" pitchFamily="34" charset="0"/>
                <a:cs typeface="Times New Roman" panose="02020603050405020304" pitchFamily="18" charset="0"/>
              </a:rPr>
              <a:t>outhern New England, U.S.A </a:t>
            </a:r>
          </a:p>
          <a:p>
            <a:pPr lvl="1"/>
            <a:r>
              <a:rPr lang="en-US" dirty="0">
                <a:latin typeface="Century Schoolbook" panose="02040604050505020304" pitchFamily="18" charset="0"/>
                <a:ea typeface="Calibri" panose="020F0502020204030204" pitchFamily="34" charset="0"/>
                <a:cs typeface="Times New Roman" panose="02020603050405020304" pitchFamily="18" charset="0"/>
              </a:rPr>
              <a:t>R</a:t>
            </a:r>
            <a:r>
              <a:rPr lang="en-US" sz="1800" dirty="0">
                <a:effectLst/>
                <a:latin typeface="Century Schoolbook" panose="02040604050505020304" pitchFamily="18" charset="0"/>
                <a:ea typeface="Calibri" panose="020F0502020204030204" pitchFamily="34" charset="0"/>
                <a:cs typeface="Times New Roman" panose="02020603050405020304" pitchFamily="18" charset="0"/>
              </a:rPr>
              <a:t>esides along the Atlantic coast</a:t>
            </a:r>
            <a:endParaRPr lang="en-US" dirty="0">
              <a:latin typeface="Century Schoolbook" panose="02040604050505020304" pitchFamily="18" charset="0"/>
              <a:ea typeface="Calibri" panose="020F0502020204030204" pitchFamily="34" charset="0"/>
              <a:cs typeface="Times New Roman" panose="02020603050405020304" pitchFamily="18" charset="0"/>
            </a:endParaRPr>
          </a:p>
          <a:p>
            <a:pPr lvl="1"/>
            <a:r>
              <a:rPr lang="en-US" sz="1800" dirty="0">
                <a:effectLst/>
                <a:latin typeface="Century Schoolbook" panose="02040604050505020304" pitchFamily="18" charset="0"/>
                <a:ea typeface="Calibri" panose="020F0502020204030204" pitchFamily="34" charset="0"/>
                <a:cs typeface="Times New Roman" panose="02020603050405020304" pitchFamily="18" charset="0"/>
              </a:rPr>
              <a:t>5,018 square mile state </a:t>
            </a:r>
          </a:p>
          <a:p>
            <a:pPr lvl="1"/>
            <a:r>
              <a:rPr lang="en-US" sz="1800" dirty="0">
                <a:effectLst/>
                <a:latin typeface="Century Schoolbook" panose="02040604050505020304" pitchFamily="18" charset="0"/>
                <a:ea typeface="Calibri" panose="020F0502020204030204" pitchFamily="34" charset="0"/>
                <a:cs typeface="Times New Roman" panose="02020603050405020304" pitchFamily="18" charset="0"/>
              </a:rPr>
              <a:t>Population estimate is approximately 3.5 million </a:t>
            </a:r>
          </a:p>
          <a:p>
            <a:pPr lvl="1"/>
            <a:r>
              <a:rPr lang="en-US" dirty="0">
                <a:latin typeface="Century Schoolbook" panose="02040604050505020304" pitchFamily="18" charset="0"/>
                <a:ea typeface="Calibri" panose="020F0502020204030204" pitchFamily="34" charset="0"/>
                <a:cs typeface="Times New Roman" panose="02020603050405020304" pitchFamily="18" charset="0"/>
              </a:rPr>
              <a:t>P</a:t>
            </a:r>
            <a:r>
              <a:rPr lang="en-US" sz="1800" dirty="0">
                <a:effectLst/>
                <a:latin typeface="Century Schoolbook" panose="02040604050505020304" pitchFamily="18" charset="0"/>
                <a:ea typeface="Calibri" panose="020F0502020204030204" pitchFamily="34" charset="0"/>
                <a:cs typeface="Times New Roman" panose="02020603050405020304" pitchFamily="18" charset="0"/>
              </a:rPr>
              <a:t>opulation per square mile 738.1. </a:t>
            </a:r>
          </a:p>
          <a:p>
            <a:pPr lvl="1"/>
            <a:endParaRPr lang="en-US" sz="1600" dirty="0">
              <a:effectLst/>
              <a:latin typeface="Century Schoolbook" panose="02040604050505020304" pitchFamily="18" charset="0"/>
              <a:ea typeface="Calibri" panose="020F0502020204030204" pitchFamily="34" charset="0"/>
              <a:cs typeface="Times New Roman" panose="02020603050405020304" pitchFamily="18" charset="0"/>
            </a:endParaRPr>
          </a:p>
          <a:p>
            <a:endParaRPr lang="en-US" dirty="0">
              <a:latin typeface="Century Schoolbook" panose="02040604050505020304" pitchFamily="18" charset="0"/>
            </a:endParaRPr>
          </a:p>
        </p:txBody>
      </p:sp>
    </p:spTree>
    <p:extLst>
      <p:ext uri="{BB962C8B-B14F-4D97-AF65-F5344CB8AC3E}">
        <p14:creationId xmlns:p14="http://schemas.microsoft.com/office/powerpoint/2010/main" val="1372019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ECF7B-E0AF-407E-BB5B-617ABE64317D}"/>
              </a:ext>
            </a:extLst>
          </p:cNvPr>
          <p:cNvSpPr>
            <a:spLocks noGrp="1"/>
          </p:cNvSpPr>
          <p:nvPr>
            <p:ph type="title"/>
          </p:nvPr>
        </p:nvSpPr>
        <p:spPr/>
        <p:txBody>
          <a:bodyPr/>
          <a:lstStyle/>
          <a:p>
            <a:r>
              <a:rPr lang="en-US" dirty="0"/>
              <a:t>Introduction: Data Description</a:t>
            </a:r>
          </a:p>
        </p:txBody>
      </p:sp>
      <p:sp>
        <p:nvSpPr>
          <p:cNvPr id="3" name="Content Placeholder 2">
            <a:extLst>
              <a:ext uri="{FF2B5EF4-FFF2-40B4-BE49-F238E27FC236}">
                <a16:creationId xmlns:a16="http://schemas.microsoft.com/office/drawing/2014/main" id="{410B3D7C-9B42-4803-9231-023101317268}"/>
              </a:ext>
            </a:extLst>
          </p:cNvPr>
          <p:cNvSpPr>
            <a:spLocks noGrp="1"/>
          </p:cNvSpPr>
          <p:nvPr>
            <p:ph idx="1"/>
          </p:nvPr>
        </p:nvSpPr>
        <p:spPr/>
        <p:txBody>
          <a:bodyPr/>
          <a:lstStyle/>
          <a:p>
            <a:r>
              <a:rPr lang="en-US" dirty="0">
                <a:latin typeface="Century Schoolbook" panose="02040604050505020304" pitchFamily="18" charset="0"/>
              </a:rPr>
              <a:t>CT Real Estate statistics via Google web search. URL includes a table reviewing single family homes ranging from 2016-2019. Data was cleaned to review year 2019 only.</a:t>
            </a:r>
          </a:p>
          <a:p>
            <a:pPr lvl="1"/>
            <a:r>
              <a:rPr lang="en-US" sz="1600" u="sng" dirty="0">
                <a:solidFill>
                  <a:srgbClr val="0563C1"/>
                </a:solidFill>
                <a:effectLst/>
                <a:latin typeface="Century Schoolbook" panose="02040604050505020304" pitchFamily="18" charset="0"/>
                <a:ea typeface="Calibri" panose="020F0502020204030204" pitchFamily="34" charset="0"/>
                <a:cs typeface="Times New Roman" panose="02020603050405020304" pitchFamily="18" charset="0"/>
                <a:hlinkClick r:id="rId2"/>
              </a:rPr>
              <a:t>https://www.connecticutmag.com/issues/features/real-estate-2020-the-stats-on-connecticut-towns-and-cities/article_5b21a36a-687b-11ea-8a7e-534f5cf472a2.html</a:t>
            </a:r>
            <a:endParaRPr lang="en-US" sz="1600" u="sng" dirty="0">
              <a:solidFill>
                <a:srgbClr val="0563C1"/>
              </a:solidFill>
              <a:effectLst/>
              <a:latin typeface="Century Schoolbook" panose="02040604050505020304" pitchFamily="18" charset="0"/>
              <a:ea typeface="Calibri" panose="020F0502020204030204" pitchFamily="34" charset="0"/>
              <a:cs typeface="Times New Roman" panose="02020603050405020304" pitchFamily="18" charset="0"/>
            </a:endParaRPr>
          </a:p>
          <a:p>
            <a:r>
              <a:rPr lang="en-US" dirty="0" err="1">
                <a:latin typeface="Century Schoolbook" panose="02040604050505020304" pitchFamily="18" charset="0"/>
              </a:rPr>
              <a:t>Forsquare</a:t>
            </a:r>
            <a:r>
              <a:rPr lang="en-US" dirty="0">
                <a:latin typeface="Century Schoolbook" panose="02040604050505020304" pitchFamily="18" charset="0"/>
              </a:rPr>
              <a:t> API was used to identify the most common venues in Fairfield County, CT</a:t>
            </a:r>
          </a:p>
          <a:p>
            <a:r>
              <a:rPr lang="en-US" dirty="0">
                <a:latin typeface="Century Schoolbook" panose="02040604050505020304" pitchFamily="18" charset="0"/>
              </a:rPr>
              <a:t>Geospatial data was plotted via merge of Excel Spreadsheet CSV </a:t>
            </a:r>
          </a:p>
          <a:p>
            <a:r>
              <a:rPr lang="en-US" dirty="0">
                <a:latin typeface="Century Schoolbook" panose="02040604050505020304" pitchFamily="18" charset="0"/>
              </a:rPr>
              <a:t>Excel Geography Data Type was utilized to determine Latitude and Longitude coordinates of Counties in CT.</a:t>
            </a:r>
          </a:p>
          <a:p>
            <a:r>
              <a:rPr lang="en-US" dirty="0">
                <a:latin typeface="Century Schoolbook" panose="02040604050505020304" pitchFamily="18" charset="0"/>
              </a:rPr>
              <a:t>IBM Watson Studio data base and pushed Gist to </a:t>
            </a:r>
            <a:r>
              <a:rPr lang="en-US" dirty="0" err="1">
                <a:latin typeface="Century Schoolbook" panose="02040604050505020304" pitchFamily="18" charset="0"/>
              </a:rPr>
              <a:t>Github</a:t>
            </a:r>
            <a:endParaRPr lang="en-US" dirty="0">
              <a:latin typeface="Century Schoolbook" panose="02040604050505020304" pitchFamily="18" charset="0"/>
            </a:endParaRPr>
          </a:p>
          <a:p>
            <a:endParaRPr lang="en-US" u="sng" dirty="0">
              <a:solidFill>
                <a:srgbClr val="0563C1"/>
              </a:solidFill>
              <a:latin typeface="Century Schoolbook"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75411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C30F4-ABF7-4D69-83DC-B640D2426040}"/>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18569C39-B8A8-442A-BF5A-380C16EAF9DA}"/>
              </a:ext>
            </a:extLst>
          </p:cNvPr>
          <p:cNvSpPr>
            <a:spLocks noGrp="1"/>
          </p:cNvSpPr>
          <p:nvPr>
            <p:ph idx="1"/>
          </p:nvPr>
        </p:nvSpPr>
        <p:spPr/>
        <p:txBody>
          <a:bodyPr/>
          <a:lstStyle/>
          <a:p>
            <a:r>
              <a:rPr lang="en-US" sz="1800" dirty="0">
                <a:latin typeface="Century Schoolbook" panose="02040604050505020304" pitchFamily="18" charset="0"/>
                <a:ea typeface="Calibri" panose="020F0502020204030204" pitchFamily="34" charset="0"/>
                <a:cs typeface="Times New Roman" panose="02020603050405020304" pitchFamily="18" charset="0"/>
              </a:rPr>
              <a:t>M</a:t>
            </a:r>
            <a:r>
              <a:rPr lang="en-US" sz="1800" dirty="0">
                <a:effectLst/>
                <a:latin typeface="Century Schoolbook" panose="02040604050505020304" pitchFamily="18" charset="0"/>
                <a:ea typeface="Calibri" panose="020F0502020204030204" pitchFamily="34" charset="0"/>
                <a:cs typeface="Times New Roman" panose="02020603050405020304" pitchFamily="18" charset="0"/>
              </a:rPr>
              <a:t>aster data has components </a:t>
            </a:r>
            <a:r>
              <a:rPr lang="en-US" sz="1800" i="1" dirty="0">
                <a:effectLst/>
                <a:latin typeface="Century Schoolbook" panose="02040604050505020304" pitchFamily="18" charset="0"/>
                <a:ea typeface="Calibri" panose="020F0502020204030204" pitchFamily="34" charset="0"/>
                <a:cs typeface="Times New Roman" panose="02020603050405020304" pitchFamily="18" charset="0"/>
              </a:rPr>
              <a:t>County, City, Single-family home sales, 2019, Median single-family home price, 2019 </a:t>
            </a:r>
            <a:r>
              <a:rPr lang="en-US" sz="1800" dirty="0">
                <a:effectLst/>
                <a:latin typeface="Century Schoolbook" panose="02040604050505020304" pitchFamily="18" charset="0"/>
                <a:ea typeface="Calibri" panose="020F0502020204030204" pitchFamily="34" charset="0"/>
                <a:cs typeface="Times New Roman" panose="02020603050405020304" pitchFamily="18" charset="0"/>
              </a:rPr>
              <a:t>information of each city in Connecticut</a:t>
            </a:r>
          </a:p>
          <a:p>
            <a:r>
              <a:rPr lang="en-US" sz="1800" dirty="0">
                <a:latin typeface="Century Schoolbook" panose="02040604050505020304" pitchFamily="18" charset="0"/>
                <a:ea typeface="Calibri" panose="020F0502020204030204" pitchFamily="34" charset="0"/>
                <a:cs typeface="Times New Roman" panose="02020603050405020304" pitchFamily="18" charset="0"/>
              </a:rPr>
              <a:t>M</a:t>
            </a:r>
            <a:r>
              <a:rPr lang="en-US" sz="1800" dirty="0">
                <a:effectLst/>
                <a:latin typeface="Century Schoolbook" panose="02040604050505020304" pitchFamily="18" charset="0"/>
                <a:ea typeface="Calibri" panose="020F0502020204030204" pitchFamily="34" charset="0"/>
                <a:cs typeface="Times New Roman" panose="02020603050405020304" pitchFamily="18" charset="0"/>
              </a:rPr>
              <a:t>erged the CT city Latitude and Longitude Excel CSV into my data set</a:t>
            </a:r>
          </a:p>
          <a:p>
            <a:r>
              <a:rPr lang="en-US" sz="1800" dirty="0">
                <a:latin typeface="Century Schoolbook" panose="02040604050505020304" pitchFamily="18" charset="0"/>
                <a:ea typeface="Calibri" panose="020F0502020204030204" pitchFamily="34" charset="0"/>
                <a:cs typeface="Times New Roman" panose="02020603050405020304" pitchFamily="18" charset="0"/>
              </a:rPr>
              <a:t>S</a:t>
            </a:r>
            <a:r>
              <a:rPr lang="en-US" sz="1800" dirty="0">
                <a:effectLst/>
                <a:latin typeface="Century Schoolbook" panose="02040604050505020304" pitchFamily="18" charset="0"/>
                <a:ea typeface="Calibri" panose="020F0502020204030204" pitchFamily="34" charset="0"/>
                <a:cs typeface="Times New Roman" panose="02020603050405020304" pitchFamily="18" charset="0"/>
              </a:rPr>
              <a:t>orted the top values by Median single-family home price, 2019, this returned all 10 top values within Fairfield County</a:t>
            </a:r>
          </a:p>
          <a:p>
            <a:endParaRPr lang="en-US" dirty="0">
              <a:latin typeface="Century Schoolbook" panose="02040604050505020304" pitchFamily="18" charset="0"/>
            </a:endParaRPr>
          </a:p>
        </p:txBody>
      </p:sp>
      <p:pic>
        <p:nvPicPr>
          <p:cNvPr id="4" name="Picture 3">
            <a:extLst>
              <a:ext uri="{FF2B5EF4-FFF2-40B4-BE49-F238E27FC236}">
                <a16:creationId xmlns:a16="http://schemas.microsoft.com/office/drawing/2014/main" id="{845FDB89-32FB-48D3-9454-874ACB0DBD5B}"/>
              </a:ext>
            </a:extLst>
          </p:cNvPr>
          <p:cNvPicPr/>
          <p:nvPr/>
        </p:nvPicPr>
        <p:blipFill rotWithShape="1">
          <a:blip r:embed="rId2"/>
          <a:srcRect l="7090" t="62473" r="50717" b="9169"/>
          <a:stretch/>
        </p:blipFill>
        <p:spPr bwMode="auto">
          <a:xfrm>
            <a:off x="2895600" y="4001294"/>
            <a:ext cx="5852160" cy="21304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87334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D6A9C-D0EA-45BA-ADC2-9E1B49A6550B}"/>
              </a:ext>
            </a:extLst>
          </p:cNvPr>
          <p:cNvSpPr>
            <a:spLocks noGrp="1"/>
          </p:cNvSpPr>
          <p:nvPr>
            <p:ph type="title"/>
          </p:nvPr>
        </p:nvSpPr>
        <p:spPr/>
        <p:txBody>
          <a:bodyPr/>
          <a:lstStyle/>
          <a:p>
            <a:r>
              <a:rPr lang="en-US" dirty="0"/>
              <a:t>Methodology Continued</a:t>
            </a:r>
          </a:p>
        </p:txBody>
      </p:sp>
      <p:sp>
        <p:nvSpPr>
          <p:cNvPr id="3" name="Content Placeholder 2">
            <a:extLst>
              <a:ext uri="{FF2B5EF4-FFF2-40B4-BE49-F238E27FC236}">
                <a16:creationId xmlns:a16="http://schemas.microsoft.com/office/drawing/2014/main" id="{0A9B195E-CE75-4760-AAD1-6025512286E0}"/>
              </a:ext>
            </a:extLst>
          </p:cNvPr>
          <p:cNvSpPr>
            <a:spLocks noGrp="1"/>
          </p:cNvSpPr>
          <p:nvPr>
            <p:ph idx="1"/>
          </p:nvPr>
        </p:nvSpPr>
        <p:spPr/>
        <p:txBody>
          <a:bodyPr/>
          <a:lstStyle/>
          <a:p>
            <a:r>
              <a:rPr lang="en-US" sz="1800" dirty="0">
                <a:effectLst/>
                <a:latin typeface="Century Schoolbook" panose="02040604050505020304" pitchFamily="18" charset="0"/>
                <a:ea typeface="Calibri" panose="020F0502020204030204" pitchFamily="34" charset="0"/>
                <a:cs typeface="Times New Roman" panose="02020603050405020304" pitchFamily="18" charset="0"/>
              </a:rPr>
              <a:t>I utilized the </a:t>
            </a:r>
            <a:r>
              <a:rPr lang="en-US" sz="1800" dirty="0" err="1">
                <a:effectLst/>
                <a:latin typeface="Century Schoolbook" panose="02040604050505020304" pitchFamily="18" charset="0"/>
                <a:ea typeface="Calibri" panose="020F0502020204030204" pitchFamily="34" charset="0"/>
                <a:cs typeface="Times New Roman" panose="02020603050405020304" pitchFamily="18" charset="0"/>
              </a:rPr>
              <a:t>Forsquare</a:t>
            </a:r>
            <a:r>
              <a:rPr lang="en-US" sz="1800" dirty="0">
                <a:effectLst/>
                <a:latin typeface="Century Schoolbook" panose="02040604050505020304" pitchFamily="18" charset="0"/>
                <a:ea typeface="Calibri" panose="020F0502020204030204" pitchFamily="34" charset="0"/>
                <a:cs typeface="Times New Roman" panose="02020603050405020304" pitchFamily="18" charset="0"/>
              </a:rPr>
              <a:t> API to explore the top venues in Fairfield County. I designed the limit as 100 venues and the radius 100000 meter from the center point Latitude and Longitude of Fairfield County. See below head of the list venues name, category, latitude and longitude information from </a:t>
            </a:r>
            <a:r>
              <a:rPr lang="en-US" sz="1800" dirty="0" err="1">
                <a:effectLst/>
                <a:latin typeface="Century Schoolbook" panose="02040604050505020304" pitchFamily="18" charset="0"/>
                <a:ea typeface="Calibri" panose="020F0502020204030204" pitchFamily="34" charset="0"/>
                <a:cs typeface="Times New Roman" panose="02020603050405020304" pitchFamily="18" charset="0"/>
              </a:rPr>
              <a:t>Forsquare</a:t>
            </a:r>
            <a:r>
              <a:rPr lang="en-US" sz="1800" dirty="0">
                <a:effectLst/>
                <a:latin typeface="Century Schoolbook" panose="02040604050505020304" pitchFamily="18" charset="0"/>
                <a:ea typeface="Calibri" panose="020F0502020204030204" pitchFamily="34" charset="0"/>
                <a:cs typeface="Times New Roman" panose="02020603050405020304" pitchFamily="18" charset="0"/>
              </a:rPr>
              <a:t> API.</a:t>
            </a:r>
          </a:p>
          <a:p>
            <a:r>
              <a:rPr lang="en-US" sz="1800" dirty="0">
                <a:effectLst/>
                <a:latin typeface="Century Schoolbook" panose="02040604050505020304" pitchFamily="18" charset="0"/>
                <a:ea typeface="Calibri" panose="020F0502020204030204" pitchFamily="34" charset="0"/>
                <a:cs typeface="Times New Roman" panose="02020603050405020304" pitchFamily="18" charset="0"/>
              </a:rPr>
              <a:t>In summary of this data there were 100 venues returned by </a:t>
            </a:r>
            <a:r>
              <a:rPr lang="en-US" sz="1800" dirty="0" err="1">
                <a:effectLst/>
                <a:latin typeface="Century Schoolbook" panose="02040604050505020304" pitchFamily="18" charset="0"/>
                <a:ea typeface="Calibri" panose="020F0502020204030204" pitchFamily="34" charset="0"/>
                <a:cs typeface="Times New Roman" panose="02020603050405020304" pitchFamily="18" charset="0"/>
              </a:rPr>
              <a:t>Forsquare</a:t>
            </a:r>
            <a:r>
              <a:rPr lang="en-US" sz="1800" dirty="0">
                <a:effectLst/>
                <a:latin typeface="Century Schoolbook" panose="02040604050505020304" pitchFamily="18" charset="0"/>
                <a:ea typeface="Calibri" panose="020F0502020204030204" pitchFamily="34" charset="0"/>
                <a:cs typeface="Times New Roman" panose="02020603050405020304" pitchFamily="18" charset="0"/>
              </a:rPr>
              <a:t>. Here is a chart review of the top 20 venue categories by value count.</a:t>
            </a:r>
          </a:p>
          <a:p>
            <a:endParaRPr lang="en-US" sz="1800" dirty="0">
              <a:effectLst/>
              <a:latin typeface="Century Schoolbook" panose="02040604050505020304" pitchFamily="18" charset="0"/>
              <a:ea typeface="Calibri" panose="020F0502020204030204" pitchFamily="34" charset="0"/>
              <a:cs typeface="Times New Roman" panose="02020603050405020304" pitchFamily="18" charset="0"/>
            </a:endParaRPr>
          </a:p>
          <a:p>
            <a:endParaRPr lang="en-US" dirty="0">
              <a:latin typeface="Century Schoolbook" panose="02040604050505020304" pitchFamily="18" charset="0"/>
            </a:endParaRPr>
          </a:p>
        </p:txBody>
      </p:sp>
      <p:pic>
        <p:nvPicPr>
          <p:cNvPr id="4" name="Picture 3" descr="Graphical user interface, application&#10;&#10;Description automatically generated">
            <a:extLst>
              <a:ext uri="{FF2B5EF4-FFF2-40B4-BE49-F238E27FC236}">
                <a16:creationId xmlns:a16="http://schemas.microsoft.com/office/drawing/2014/main" id="{B351C7EF-AAC9-467B-AB44-1E73DCBBFAAF}"/>
              </a:ext>
            </a:extLst>
          </p:cNvPr>
          <p:cNvPicPr/>
          <p:nvPr/>
        </p:nvPicPr>
        <p:blipFill rotWithShape="1">
          <a:blip r:embed="rId2"/>
          <a:srcRect l="7511" t="65433" r="71645" b="18051"/>
          <a:stretch/>
        </p:blipFill>
        <p:spPr bwMode="auto">
          <a:xfrm>
            <a:off x="748030" y="3651725"/>
            <a:ext cx="5347970" cy="2295525"/>
          </a:xfrm>
          <a:prstGeom prst="rect">
            <a:avLst/>
          </a:prstGeom>
          <a:ln>
            <a:noFill/>
          </a:ln>
          <a:extLst>
            <a:ext uri="{53640926-AAD7-44D8-BBD7-CCE9431645EC}">
              <a14:shadowObscured xmlns:a14="http://schemas.microsoft.com/office/drawing/2010/main"/>
            </a:ext>
          </a:extLst>
        </p:spPr>
      </p:pic>
      <p:pic>
        <p:nvPicPr>
          <p:cNvPr id="5" name="Picture 4" descr="A picture containing text, screenshot, computer, computer&#10;&#10;Description automatically generated">
            <a:extLst>
              <a:ext uri="{FF2B5EF4-FFF2-40B4-BE49-F238E27FC236}">
                <a16:creationId xmlns:a16="http://schemas.microsoft.com/office/drawing/2014/main" id="{7F699230-24FE-48FD-8BF7-7BDC4F8C9813}"/>
              </a:ext>
            </a:extLst>
          </p:cNvPr>
          <p:cNvPicPr/>
          <p:nvPr/>
        </p:nvPicPr>
        <p:blipFill rotWithShape="1">
          <a:blip r:embed="rId3"/>
          <a:srcRect l="7427" t="57020" r="66582" b="17582"/>
          <a:stretch/>
        </p:blipFill>
        <p:spPr bwMode="auto">
          <a:xfrm>
            <a:off x="6629400" y="3581400"/>
            <a:ext cx="4543108" cy="243617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44287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2A2D2-6B10-4DFE-9198-2141BBA053D1}"/>
              </a:ext>
            </a:extLst>
          </p:cNvPr>
          <p:cNvSpPr>
            <a:spLocks noGrp="1"/>
          </p:cNvSpPr>
          <p:nvPr>
            <p:ph type="title"/>
          </p:nvPr>
        </p:nvSpPr>
        <p:spPr/>
        <p:txBody>
          <a:bodyPr>
            <a:normAutofit/>
          </a:bodyPr>
          <a:lstStyle/>
          <a:p>
            <a:pPr marL="0" marR="0">
              <a:lnSpc>
                <a:spcPct val="107000"/>
              </a:lnSpc>
              <a:spcBef>
                <a:spcPts val="0"/>
              </a:spcBef>
              <a:spcAft>
                <a:spcPts val="800"/>
              </a:spcAft>
            </a:pPr>
            <a:r>
              <a:rPr lang="en-US"/>
              <a:t>Methodology Continued</a:t>
            </a:r>
            <a:endParaRPr lang="en-US" dirty="0"/>
          </a:p>
        </p:txBody>
      </p:sp>
      <p:sp>
        <p:nvSpPr>
          <p:cNvPr id="3" name="Content Placeholder 2">
            <a:extLst>
              <a:ext uri="{FF2B5EF4-FFF2-40B4-BE49-F238E27FC236}">
                <a16:creationId xmlns:a16="http://schemas.microsoft.com/office/drawing/2014/main" id="{339014A7-67A4-4E45-A516-29F9F4FE180C}"/>
              </a:ext>
            </a:extLst>
          </p:cNvPr>
          <p:cNvSpPr>
            <a:spLocks noGrp="1"/>
          </p:cNvSpPr>
          <p:nvPr>
            <p:ph idx="1"/>
          </p:nvPr>
        </p:nvSpPr>
        <p:spPr/>
        <p:txBody>
          <a:bodyPr/>
          <a:lstStyle/>
          <a:p>
            <a:pPr marL="0" marR="0">
              <a:lnSpc>
                <a:spcPct val="107000"/>
              </a:lnSpc>
              <a:spcBef>
                <a:spcPts val="0"/>
              </a:spcBef>
              <a:spcAft>
                <a:spcPts val="800"/>
              </a:spcAft>
            </a:pPr>
            <a:r>
              <a:rPr lang="en-US" sz="1800" dirty="0">
                <a:effectLst/>
                <a:latin typeface="Century Schoolbook" panose="02040604050505020304" pitchFamily="18" charset="0"/>
                <a:ea typeface="Calibri" panose="020F0502020204030204" pitchFamily="34" charset="0"/>
                <a:cs typeface="Times New Roman" panose="02020603050405020304" pitchFamily="18" charset="0"/>
              </a:rPr>
              <a:t>We can see for Fairfield County there are several different types of venues that provide vast opportunity for venue investment types but there are some commonalities that allow for clustering. </a:t>
            </a:r>
          </a:p>
          <a:p>
            <a:pPr marL="0" marR="0"/>
            <a:r>
              <a:rPr lang="en-US" sz="1800" dirty="0">
                <a:effectLst/>
                <a:latin typeface="Century Schoolbook" panose="02040604050505020304" pitchFamily="18" charset="0"/>
                <a:ea typeface="Times New Roman" panose="02020603050405020304" pitchFamily="18" charset="0"/>
              </a:rPr>
              <a:t>Due to having some commonality in venue categories for Fairfield County CT, I used unsupervised learning </a:t>
            </a:r>
            <a:r>
              <a:rPr lang="en-US" sz="1800" b="1" dirty="0">
                <a:effectLst/>
                <a:latin typeface="Century Schoolbook" panose="02040604050505020304" pitchFamily="18" charset="0"/>
                <a:ea typeface="Times New Roman" panose="02020603050405020304" pitchFamily="18" charset="0"/>
              </a:rPr>
              <a:t>K-means algorithm</a:t>
            </a:r>
            <a:r>
              <a:rPr lang="en-US" sz="1800" dirty="0">
                <a:effectLst/>
                <a:latin typeface="Century Schoolbook" panose="02040604050505020304" pitchFamily="18" charset="0"/>
                <a:ea typeface="Times New Roman" panose="02020603050405020304" pitchFamily="18" charset="0"/>
              </a:rPr>
              <a:t> to cluster the venues. K-Means algorithm is one of the most common cluster methods of unsupervised learning.</a:t>
            </a:r>
          </a:p>
          <a:p>
            <a:pPr marL="0" marR="0" algn="l" fontAlgn="auto"/>
            <a:r>
              <a:rPr lang="en-US" sz="1800" dirty="0">
                <a:effectLst/>
                <a:latin typeface="Century Schoolbook" panose="02040604050505020304" pitchFamily="18" charset="0"/>
                <a:ea typeface="Times New Roman" panose="02020603050405020304" pitchFamily="18" charset="0"/>
              </a:rPr>
              <a:t>I clustered the venue categories into 5 Clusters, I then merged the original CT Real Estate data frame that with the newly created venue cluster categories which returned the below table.</a:t>
            </a:r>
          </a:p>
          <a:p>
            <a:endParaRPr lang="en-US" dirty="0">
              <a:latin typeface="Century Schoolbook" panose="02040604050505020304" pitchFamily="18" charset="0"/>
            </a:endParaRPr>
          </a:p>
        </p:txBody>
      </p:sp>
      <p:pic>
        <p:nvPicPr>
          <p:cNvPr id="4" name="Picture 3" descr="Graphical user interface&#10;&#10;Description automatically generated with low confidence">
            <a:extLst>
              <a:ext uri="{FF2B5EF4-FFF2-40B4-BE49-F238E27FC236}">
                <a16:creationId xmlns:a16="http://schemas.microsoft.com/office/drawing/2014/main" id="{7688915B-8D49-40FC-B1C3-360B1C80988E}"/>
              </a:ext>
            </a:extLst>
          </p:cNvPr>
          <p:cNvPicPr/>
          <p:nvPr/>
        </p:nvPicPr>
        <p:blipFill rotWithShape="1">
          <a:blip r:embed="rId2"/>
          <a:srcRect l="7089" t="49231" r="38481" b="20856"/>
          <a:stretch/>
        </p:blipFill>
        <p:spPr bwMode="auto">
          <a:xfrm>
            <a:off x="1905000" y="4419600"/>
            <a:ext cx="7099300" cy="21132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64668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8C0D3-D4C9-4867-BF3B-79A00893224D}"/>
              </a:ext>
            </a:extLst>
          </p:cNvPr>
          <p:cNvSpPr>
            <a:spLocks noGrp="1"/>
          </p:cNvSpPr>
          <p:nvPr>
            <p:ph type="title"/>
          </p:nvPr>
        </p:nvSpPr>
        <p:spPr>
          <a:xfrm>
            <a:off x="7924800" y="1524000"/>
            <a:ext cx="3429000" cy="1905000"/>
          </a:xfrm>
        </p:spPr>
        <p:txBody>
          <a:bodyPr anchor="b">
            <a:normAutofit/>
          </a:bodyPr>
          <a:lstStyle/>
          <a:p>
            <a:r>
              <a:rPr lang="en-US" dirty="0"/>
              <a:t>Geospatial Data</a:t>
            </a:r>
          </a:p>
        </p:txBody>
      </p:sp>
      <p:pic>
        <p:nvPicPr>
          <p:cNvPr id="4" name="Picture 3" descr="Graphical user interface, website, map&#10;&#10;Description automatically generated">
            <a:extLst>
              <a:ext uri="{FF2B5EF4-FFF2-40B4-BE49-F238E27FC236}">
                <a16:creationId xmlns:a16="http://schemas.microsoft.com/office/drawing/2014/main" id="{C5492D5E-490E-46A1-BDA9-0A20BDD612D7}"/>
              </a:ext>
            </a:extLst>
          </p:cNvPr>
          <p:cNvPicPr/>
          <p:nvPr/>
        </p:nvPicPr>
        <p:blipFill rotWithShape="1">
          <a:blip r:embed="rId2"/>
          <a:srcRect l="43192" t="41961" r="28841" b="2040"/>
          <a:stretch/>
        </p:blipFill>
        <p:spPr bwMode="auto">
          <a:xfrm>
            <a:off x="1618460" y="685800"/>
            <a:ext cx="4840280" cy="5257800"/>
          </a:xfrm>
          <a:prstGeom prst="rect">
            <a:avLst/>
          </a:prstGeom>
          <a:noFill/>
          <a:ln>
            <a:noFill/>
          </a:ln>
          <a:extLst>
            <a:ext uri="{53640926-AAD7-44D8-BBD7-CCE9431645EC}">
              <a14:shadowObscured xmlns:a14="http://schemas.microsoft.com/office/drawing/2010/main"/>
            </a:ext>
          </a:extLst>
        </p:spPr>
      </p:pic>
      <p:sp>
        <p:nvSpPr>
          <p:cNvPr id="3" name="Content Placeholder 2">
            <a:extLst>
              <a:ext uri="{FF2B5EF4-FFF2-40B4-BE49-F238E27FC236}">
                <a16:creationId xmlns:a16="http://schemas.microsoft.com/office/drawing/2014/main" id="{91C5B5C6-25E0-41FF-8636-75AB4A7B2A62}"/>
              </a:ext>
            </a:extLst>
          </p:cNvPr>
          <p:cNvSpPr>
            <a:spLocks noGrp="1"/>
          </p:cNvSpPr>
          <p:nvPr>
            <p:ph type="body" sz="half" idx="2"/>
          </p:nvPr>
        </p:nvSpPr>
        <p:spPr>
          <a:xfrm>
            <a:off x="7924800" y="3581400"/>
            <a:ext cx="3429000" cy="1828800"/>
          </a:xfrm>
        </p:spPr>
        <p:txBody>
          <a:bodyPr>
            <a:normAutofit/>
          </a:bodyPr>
          <a:lstStyle/>
          <a:p>
            <a:r>
              <a:rPr lang="en-US" b="0" i="0" dirty="0">
                <a:effectLst/>
              </a:rPr>
              <a:t>Folium library was used to visualize geographic details of Fairfield County, Connecticut including the resulting 5 Clusters of Venue categories</a:t>
            </a:r>
          </a:p>
          <a:p>
            <a:endParaRPr lang="en-US" dirty="0"/>
          </a:p>
        </p:txBody>
      </p:sp>
    </p:spTree>
    <p:extLst>
      <p:ext uri="{BB962C8B-B14F-4D97-AF65-F5344CB8AC3E}">
        <p14:creationId xmlns:p14="http://schemas.microsoft.com/office/powerpoint/2010/main" val="682641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2A2D2-6B10-4DFE-9198-2141BBA053D1}"/>
              </a:ext>
            </a:extLst>
          </p:cNvPr>
          <p:cNvSpPr>
            <a:spLocks noGrp="1"/>
          </p:cNvSpPr>
          <p:nvPr>
            <p:ph type="title"/>
          </p:nvPr>
        </p:nvSpPr>
        <p:spPr/>
        <p:txBody>
          <a:bodyPr>
            <a:normAutofit/>
          </a:bodyPr>
          <a:lstStyle/>
          <a:p>
            <a:pPr marL="0" marR="0">
              <a:lnSpc>
                <a:spcPct val="107000"/>
              </a:lnSpc>
              <a:spcBef>
                <a:spcPts val="0"/>
              </a:spcBef>
              <a:spcAft>
                <a:spcPts val="800"/>
              </a:spcAft>
            </a:pPr>
            <a:r>
              <a:rPr lang="en-US" dirty="0"/>
              <a:t>Venue Category Clusters (Fairfield County)</a:t>
            </a:r>
          </a:p>
        </p:txBody>
      </p:sp>
      <p:sp>
        <p:nvSpPr>
          <p:cNvPr id="3" name="Content Placeholder 2">
            <a:extLst>
              <a:ext uri="{FF2B5EF4-FFF2-40B4-BE49-F238E27FC236}">
                <a16:creationId xmlns:a16="http://schemas.microsoft.com/office/drawing/2014/main" id="{339014A7-67A4-4E45-A516-29F9F4FE180C}"/>
              </a:ext>
            </a:extLst>
          </p:cNvPr>
          <p:cNvSpPr>
            <a:spLocks noGrp="1"/>
          </p:cNvSpPr>
          <p:nvPr>
            <p:ph idx="1"/>
          </p:nvPr>
        </p:nvSpPr>
        <p:spPr/>
        <p:txBody>
          <a:bodyPr/>
          <a:lstStyle/>
          <a:p>
            <a:r>
              <a:rPr lang="en-US" sz="1800" b="0" i="0" dirty="0">
                <a:effectLst/>
                <a:latin typeface="Century Schoolbook" panose="02040604050505020304" pitchFamily="18" charset="0"/>
              </a:rPr>
              <a:t>Venue Categories in Fairfield County with the highest Single-family home price, 2019.</a:t>
            </a:r>
          </a:p>
          <a:p>
            <a:r>
              <a:rPr lang="en-US" sz="1800" dirty="0">
                <a:latin typeface="Century Schoolbook" panose="02040604050505020304" pitchFamily="18" charset="0"/>
                <a:ea typeface="Times New Roman" panose="02020603050405020304" pitchFamily="18" charset="0"/>
              </a:rPr>
              <a:t>5 Clusters returned</a:t>
            </a:r>
            <a:endParaRPr lang="en-US" sz="1800" dirty="0">
              <a:effectLst/>
              <a:latin typeface="Century Schoolbook" panose="02040604050505020304" pitchFamily="18" charset="0"/>
              <a:ea typeface="Times New Roman" panose="02020603050405020304" pitchFamily="18" charset="0"/>
            </a:endParaRPr>
          </a:p>
          <a:p>
            <a:endParaRPr lang="en-US" dirty="0">
              <a:latin typeface="Century Schoolbook" panose="02040604050505020304" pitchFamily="18" charset="0"/>
            </a:endParaRPr>
          </a:p>
        </p:txBody>
      </p:sp>
      <p:pic>
        <p:nvPicPr>
          <p:cNvPr id="5" name="Picture 4" descr="Graphical user interface, text, application&#10;&#10;Description automatically generated">
            <a:extLst>
              <a:ext uri="{FF2B5EF4-FFF2-40B4-BE49-F238E27FC236}">
                <a16:creationId xmlns:a16="http://schemas.microsoft.com/office/drawing/2014/main" id="{F352D45A-3C4D-4561-8B3E-9D7E98F3BDEA}"/>
              </a:ext>
            </a:extLst>
          </p:cNvPr>
          <p:cNvPicPr/>
          <p:nvPr/>
        </p:nvPicPr>
        <p:blipFill rotWithShape="1">
          <a:blip r:embed="rId2"/>
          <a:srcRect l="7428" t="47673" r="47509" b="43601"/>
          <a:stretch/>
        </p:blipFill>
        <p:spPr bwMode="auto">
          <a:xfrm>
            <a:off x="304800" y="3657124"/>
            <a:ext cx="6565900" cy="688340"/>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959F9C7E-4D95-4387-B032-DB370858053A}"/>
              </a:ext>
            </a:extLst>
          </p:cNvPr>
          <p:cNvPicPr/>
          <p:nvPr/>
        </p:nvPicPr>
        <p:blipFill rotWithShape="1">
          <a:blip r:embed="rId3"/>
          <a:srcRect l="7934" t="65433" r="51139" b="27866"/>
          <a:stretch/>
        </p:blipFill>
        <p:spPr bwMode="auto">
          <a:xfrm>
            <a:off x="381000" y="5486400"/>
            <a:ext cx="6591300" cy="584200"/>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E285BF0D-1AD1-40D0-BF19-452C6C1A9BBF}"/>
              </a:ext>
            </a:extLst>
          </p:cNvPr>
          <p:cNvSpPr txBox="1"/>
          <p:nvPr/>
        </p:nvSpPr>
        <p:spPr>
          <a:xfrm>
            <a:off x="304800" y="5110848"/>
            <a:ext cx="6096000" cy="375552"/>
          </a:xfrm>
          <a:prstGeom prst="rect">
            <a:avLst/>
          </a:prstGeom>
          <a:noFill/>
        </p:spPr>
        <p:txBody>
          <a:bodyPr wrap="square">
            <a:spAutoFit/>
          </a:bodyPr>
          <a:lstStyle/>
          <a:p>
            <a:pPr marL="0" marR="0">
              <a:lnSpc>
                <a:spcPct val="107000"/>
              </a:lnSpc>
              <a:spcBef>
                <a:spcPts val="0"/>
              </a:spcBef>
              <a:spcAft>
                <a:spcPts val="800"/>
              </a:spcAft>
            </a:pPr>
            <a:r>
              <a:rPr lang="en-US" sz="1800" dirty="0">
                <a:effectLst/>
                <a:latin typeface="Century Schoolbook" panose="02040604050505020304" pitchFamily="18" charset="0"/>
                <a:ea typeface="Calibri" panose="020F0502020204030204" pitchFamily="34" charset="0"/>
                <a:cs typeface="Times New Roman" panose="02020603050405020304" pitchFamily="18" charset="0"/>
              </a:rPr>
              <a:t>Cluster 2</a:t>
            </a:r>
          </a:p>
        </p:txBody>
      </p:sp>
      <p:sp>
        <p:nvSpPr>
          <p:cNvPr id="11" name="TextBox 10">
            <a:extLst>
              <a:ext uri="{FF2B5EF4-FFF2-40B4-BE49-F238E27FC236}">
                <a16:creationId xmlns:a16="http://schemas.microsoft.com/office/drawing/2014/main" id="{3AE87FFC-2BAC-45F6-AE5F-E98B3A838AF5}"/>
              </a:ext>
            </a:extLst>
          </p:cNvPr>
          <p:cNvSpPr txBox="1"/>
          <p:nvPr/>
        </p:nvSpPr>
        <p:spPr>
          <a:xfrm>
            <a:off x="304800" y="3200876"/>
            <a:ext cx="6096000" cy="375552"/>
          </a:xfrm>
          <a:prstGeom prst="rect">
            <a:avLst/>
          </a:prstGeom>
          <a:noFill/>
        </p:spPr>
        <p:txBody>
          <a:bodyPr wrap="square">
            <a:spAutoFit/>
          </a:bodyPr>
          <a:lstStyle/>
          <a:p>
            <a:pPr marL="0" marR="0">
              <a:lnSpc>
                <a:spcPct val="107000"/>
              </a:lnSpc>
              <a:spcBef>
                <a:spcPts val="0"/>
              </a:spcBef>
              <a:spcAft>
                <a:spcPts val="800"/>
              </a:spcAft>
            </a:pPr>
            <a:r>
              <a:rPr lang="en-US" sz="1800" dirty="0">
                <a:effectLst/>
                <a:latin typeface="Century Schoolbook" panose="02040604050505020304" pitchFamily="18" charset="0"/>
                <a:ea typeface="Calibri" panose="020F0502020204030204" pitchFamily="34" charset="0"/>
                <a:cs typeface="Times New Roman" panose="02020603050405020304" pitchFamily="18" charset="0"/>
              </a:rPr>
              <a:t>Cluster 1</a:t>
            </a:r>
          </a:p>
        </p:txBody>
      </p:sp>
    </p:spTree>
    <p:extLst>
      <p:ext uri="{BB962C8B-B14F-4D97-AF65-F5344CB8AC3E}">
        <p14:creationId xmlns:p14="http://schemas.microsoft.com/office/powerpoint/2010/main" val="232615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ITY SKETCH 16X9">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3.potx" id="{55B65C5C-2110-41C9-9432-67D739EC5CFC}" vid="{FDE12540-4521-4F30-863D-D54DD2EE1C3B}"/>
    </a:ext>
  </a:extLst>
</a:theme>
</file>

<file path=ppt/theme/theme2.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office city sketch presentation background (widescreen)</Template>
  <TotalTime>39</TotalTime>
  <Words>822</Words>
  <Application>Microsoft Office PowerPoint</Application>
  <PresentationFormat>Widescreen</PresentationFormat>
  <Paragraphs>65</Paragraphs>
  <Slides>14</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Century Schoolbook</vt:lpstr>
      <vt:lpstr>CITY SKETCH 16X9</vt:lpstr>
      <vt:lpstr>CT Real Estate Review</vt:lpstr>
      <vt:lpstr>Data Analysis review of single-family sales price &amp; venues in Connecticut, U.S</vt:lpstr>
      <vt:lpstr>Introduction: Description &amp; Background</vt:lpstr>
      <vt:lpstr>Introduction: Data Description</vt:lpstr>
      <vt:lpstr>Methodology</vt:lpstr>
      <vt:lpstr>Methodology Continued</vt:lpstr>
      <vt:lpstr>Methodology Continued</vt:lpstr>
      <vt:lpstr>Geospatial Data</vt:lpstr>
      <vt:lpstr>Venue Category Clusters (Fairfield County)</vt:lpstr>
      <vt:lpstr>Clusters Continued</vt:lpstr>
      <vt:lpstr>Clusters Continued</vt:lpstr>
      <vt:lpstr>Discussion</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CT Real Estate Review</dc:title>
  <dc:creator>Jeffrey P. Velleca</dc:creator>
  <cp:lastModifiedBy>Jeffrey P. Velleca</cp:lastModifiedBy>
  <cp:revision>1</cp:revision>
  <dcterms:created xsi:type="dcterms:W3CDTF">2021-08-23T20:28:00Z</dcterms:created>
  <dcterms:modified xsi:type="dcterms:W3CDTF">2021-08-23T21:07:00Z</dcterms:modified>
</cp:coreProperties>
</file>